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image1.png" ContentType="image/png"/>
  <Override PartName="/ppt/media/image38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jpeg" ContentType="image/jpeg"/>
  <Override PartName="/ppt/media/image37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jpeg" ContentType="image/jpeg"/>
  <Override PartName="/ppt/media/image42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3.png" ContentType="image/png"/>
  <Override PartName="/ppt/media/image44.png" ContentType="image/png"/>
  <Override PartName="/ppt/media/image45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360"/>
            <a:ext cx="12190320" cy="68562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40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47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9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50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3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13"/>
          <p:cNvSpPr/>
          <p:nvPr/>
        </p:nvSpPr>
        <p:spPr>
          <a:xfrm rot="16200000">
            <a:off x="651312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55" name="Group 14"/>
          <p:cNvGrpSpPr/>
          <p:nvPr/>
        </p:nvGrpSpPr>
        <p:grpSpPr>
          <a:xfrm>
            <a:off x="8052840" y="5483520"/>
            <a:ext cx="2641320" cy="1374120"/>
            <a:chOff x="8052840" y="5483520"/>
            <a:chExt cx="2641320" cy="1374120"/>
          </a:xfrm>
        </p:grpSpPr>
        <p:sp>
          <p:nvSpPr>
            <p:cNvPr id="56" name="CustomShape 15"/>
            <p:cNvSpPr/>
            <p:nvPr/>
          </p:nvSpPr>
          <p:spPr>
            <a:xfrm flipH="1" rot="5400000">
              <a:off x="90385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16"/>
            <p:cNvSpPr/>
            <p:nvPr/>
          </p:nvSpPr>
          <p:spPr>
            <a:xfrm flipH="1" rot="5400000">
              <a:off x="8357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17"/>
            <p:cNvSpPr/>
            <p:nvPr/>
          </p:nvSpPr>
          <p:spPr>
            <a:xfrm flipH="1" rot="5400000">
              <a:off x="76111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18"/>
            <p:cNvSpPr/>
            <p:nvPr/>
          </p:nvSpPr>
          <p:spPr>
            <a:xfrm flipH="1" rot="5400000">
              <a:off x="9761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0" name="CustomShape 19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1" name="CustomShape 20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2" name="CustomShape 21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3" name="CustomShape 22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4" name="CustomShape 23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5" name="CustomShape 24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" name="CustomShape 25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67" name="Google Shape;39;p2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26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9" name="CustomShape 27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70" name="CustomShape 28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71" name="CustomShape 29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grpSp>
        <p:nvGrpSpPr>
          <p:cNvPr id="72" name="Group 30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73" name="CustomShape 31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32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33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34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35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36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37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38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39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40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3" name="PlaceHolder 4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4" name="PlaceHolder 4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122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8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129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0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31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132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3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4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5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3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14"/>
          <p:cNvSpPr/>
          <p:nvPr/>
        </p:nvSpPr>
        <p:spPr>
          <a:xfrm>
            <a:off x="1146600" y="2142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8" name="CustomShape 15"/>
          <p:cNvSpPr/>
          <p:nvPr/>
        </p:nvSpPr>
        <p:spPr>
          <a:xfrm>
            <a:off x="1170000" y="18468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9" name="CustomShape 16"/>
          <p:cNvSpPr/>
          <p:nvPr/>
        </p:nvSpPr>
        <p:spPr>
          <a:xfrm>
            <a:off x="1206360" y="1562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40" name="Google Shape;121;p5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1417680" y="374760"/>
            <a:ext cx="4208760" cy="5852160"/>
          </a:xfrm>
          <a:prstGeom prst="rect">
            <a:avLst/>
          </a:prstGeom>
          <a:ln w="0">
            <a:noFill/>
          </a:ln>
        </p:spPr>
      </p:pic>
      <p:grpSp>
        <p:nvGrpSpPr>
          <p:cNvPr id="141" name="Group 17"/>
          <p:cNvGrpSpPr/>
          <p:nvPr/>
        </p:nvGrpSpPr>
        <p:grpSpPr>
          <a:xfrm>
            <a:off x="8052840" y="5483520"/>
            <a:ext cx="2641320" cy="1374120"/>
            <a:chOff x="8052840" y="5483520"/>
            <a:chExt cx="2641320" cy="1374120"/>
          </a:xfrm>
        </p:grpSpPr>
        <p:sp>
          <p:nvSpPr>
            <p:cNvPr id="142" name="CustomShape 18"/>
            <p:cNvSpPr/>
            <p:nvPr/>
          </p:nvSpPr>
          <p:spPr>
            <a:xfrm flipH="1" rot="5400000">
              <a:off x="90385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19"/>
            <p:cNvSpPr/>
            <p:nvPr/>
          </p:nvSpPr>
          <p:spPr>
            <a:xfrm flipH="1" rot="5400000">
              <a:off x="8357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20"/>
            <p:cNvSpPr/>
            <p:nvPr/>
          </p:nvSpPr>
          <p:spPr>
            <a:xfrm flipH="1" rot="5400000">
              <a:off x="76111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21"/>
            <p:cNvSpPr/>
            <p:nvPr/>
          </p:nvSpPr>
          <p:spPr>
            <a:xfrm flipH="1" rot="5400000">
              <a:off x="9761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" name="CustomShape 22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7" name="CustomShape 23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8" name="CustomShape 24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9" name="CustomShape 25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0" name="CustomShape 26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1" name="CustomShape 27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2" name="CustomShape 28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53" name="Group 29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154" name="CustomShape 30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31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32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33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34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35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36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37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38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39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4" name="Google Shape;146;p5" descr=""/>
          <p:cNvPicPr/>
          <p:nvPr/>
        </p:nvPicPr>
        <p:blipFill>
          <a:blip r:embed="rId6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165" name="CustomShape 40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66" name="CustomShape 41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67" name="CustomShape 42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68" name="CustomShape 43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169" name="CustomShape 44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170" name="CustomShape 45"/>
          <p:cNvSpPr/>
          <p:nvPr/>
        </p:nvSpPr>
        <p:spPr>
          <a:xfrm>
            <a:off x="660348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171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72" name="PlaceHolder 4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210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2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6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217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9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220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1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2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3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3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5" name="CustomShape 14"/>
          <p:cNvSpPr/>
          <p:nvPr/>
        </p:nvSpPr>
        <p:spPr>
          <a:xfrm>
            <a:off x="1146600" y="2142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6" name="CustomShape 15"/>
          <p:cNvSpPr/>
          <p:nvPr/>
        </p:nvSpPr>
        <p:spPr>
          <a:xfrm>
            <a:off x="1170000" y="18468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7" name="CustomShape 16"/>
          <p:cNvSpPr/>
          <p:nvPr/>
        </p:nvSpPr>
        <p:spPr>
          <a:xfrm>
            <a:off x="1206360" y="1562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28" name="Google Shape;121;p5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1417680" y="374760"/>
            <a:ext cx="4208760" cy="5852160"/>
          </a:xfrm>
          <a:prstGeom prst="rect">
            <a:avLst/>
          </a:prstGeom>
          <a:ln w="0">
            <a:noFill/>
          </a:ln>
        </p:spPr>
      </p:pic>
      <p:grpSp>
        <p:nvGrpSpPr>
          <p:cNvPr id="229" name="Group 17"/>
          <p:cNvGrpSpPr/>
          <p:nvPr/>
        </p:nvGrpSpPr>
        <p:grpSpPr>
          <a:xfrm>
            <a:off x="8052840" y="5483520"/>
            <a:ext cx="2641320" cy="1374120"/>
            <a:chOff x="8052840" y="5483520"/>
            <a:chExt cx="2641320" cy="1374120"/>
          </a:xfrm>
        </p:grpSpPr>
        <p:sp>
          <p:nvSpPr>
            <p:cNvPr id="230" name="CustomShape 18"/>
            <p:cNvSpPr/>
            <p:nvPr/>
          </p:nvSpPr>
          <p:spPr>
            <a:xfrm flipH="1" rot="5400000">
              <a:off x="90385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19"/>
            <p:cNvSpPr/>
            <p:nvPr/>
          </p:nvSpPr>
          <p:spPr>
            <a:xfrm flipH="1" rot="5400000">
              <a:off x="8357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0"/>
            <p:cNvSpPr/>
            <p:nvPr/>
          </p:nvSpPr>
          <p:spPr>
            <a:xfrm flipH="1" rot="5400000">
              <a:off x="76111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CustomShape 21"/>
            <p:cNvSpPr/>
            <p:nvPr/>
          </p:nvSpPr>
          <p:spPr>
            <a:xfrm flipH="1" rot="5400000">
              <a:off x="9761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4" name="CustomShape 22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5" name="CustomShape 23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6" name="CustomShape 24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7" name="CustomShape 25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8" name="CustomShape 26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9" name="CustomShape 27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0" name="CustomShape 28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241" name="Group 29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242" name="CustomShape 30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31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CustomShape 32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CustomShape 33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CustomShape 34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CustomShape 35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36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CustomShape 37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38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39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52" name="Google Shape;146;p5" descr=""/>
          <p:cNvPicPr/>
          <p:nvPr/>
        </p:nvPicPr>
        <p:blipFill>
          <a:blip r:embed="rId6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253" name="CustomShape 40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254" name="CustomShape 41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255" name="CustomShape 42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256" name="CustomShape 43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257" name="CustomShape 44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258" name="CustomShape 45"/>
          <p:cNvSpPr/>
          <p:nvPr/>
        </p:nvSpPr>
        <p:spPr>
          <a:xfrm>
            <a:off x="660348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259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60" name="PlaceHolder 4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298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0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4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305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6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07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308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9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0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1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2" name="Group 13"/>
          <p:cNvGrpSpPr/>
          <p:nvPr/>
        </p:nvGrpSpPr>
        <p:grpSpPr>
          <a:xfrm>
            <a:off x="8053200" y="5483160"/>
            <a:ext cx="1918440" cy="1374120"/>
            <a:chOff x="8053200" y="5483160"/>
            <a:chExt cx="1918440" cy="1374120"/>
          </a:xfrm>
        </p:grpSpPr>
        <p:sp>
          <p:nvSpPr>
            <p:cNvPr id="313" name="CustomShape 14"/>
            <p:cNvSpPr/>
            <p:nvPr/>
          </p:nvSpPr>
          <p:spPr>
            <a:xfrm flipH="1" rot="5400000">
              <a:off x="903888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CustomShape 15"/>
            <p:cNvSpPr/>
            <p:nvPr/>
          </p:nvSpPr>
          <p:spPr>
            <a:xfrm flipH="1" rot="5400000">
              <a:off x="835776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CustomShape 16"/>
            <p:cNvSpPr/>
            <p:nvPr/>
          </p:nvSpPr>
          <p:spPr>
            <a:xfrm flipH="1" rot="5400000">
              <a:off x="761148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6" name="CustomShape 17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7" name="CustomShape 18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8" name="CustomShape 19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9" name="CustomShape 20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0" name="CustomShape 21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1" name="CustomShape 22"/>
          <p:cNvSpPr/>
          <p:nvPr/>
        </p:nvSpPr>
        <p:spPr>
          <a:xfrm>
            <a:off x="1146600" y="2142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2" name="CustomShape 23"/>
          <p:cNvSpPr/>
          <p:nvPr/>
        </p:nvSpPr>
        <p:spPr>
          <a:xfrm>
            <a:off x="1170000" y="18468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3" name="CustomShape 24"/>
          <p:cNvSpPr/>
          <p:nvPr/>
        </p:nvSpPr>
        <p:spPr>
          <a:xfrm>
            <a:off x="1206360" y="1562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24" name="Google Shape;170;p6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1417680" y="37476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325" name="CustomShape 25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6" name="CustomShape 26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7" name="CustomShape 27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328" name="Group 28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329" name="CustomShape 29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CustomShape 30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31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CustomShape 32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CustomShape 33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CustomShape 34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CustomShape 35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CustomShape 36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CustomShape 37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CustomShape 38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39" name="Google Shape;185;p6" descr=""/>
          <p:cNvPicPr/>
          <p:nvPr/>
        </p:nvPicPr>
        <p:blipFill>
          <a:blip r:embed="rId6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340" name="CustomShape 39"/>
          <p:cNvSpPr/>
          <p:nvPr/>
        </p:nvSpPr>
        <p:spPr>
          <a:xfrm flipH="1" rot="5400000">
            <a:off x="96948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1" name="CustomShape 40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342" name="CustomShape 41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343" name="CustomShape 42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344" name="CustomShape 43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345" name="CustomShape 44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346" name="CustomShape 45"/>
          <p:cNvSpPr/>
          <p:nvPr/>
        </p:nvSpPr>
        <p:spPr>
          <a:xfrm>
            <a:off x="660348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347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48" name="PlaceHolder 4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386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387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88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390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391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92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393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4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95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396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7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8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9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13"/>
          <p:cNvSpPr/>
          <p:nvPr/>
        </p:nvSpPr>
        <p:spPr>
          <a:xfrm>
            <a:off x="1146600" y="2142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1" name="CustomShape 14"/>
          <p:cNvSpPr/>
          <p:nvPr/>
        </p:nvSpPr>
        <p:spPr>
          <a:xfrm>
            <a:off x="1170000" y="18468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2" name="CustomShape 15"/>
          <p:cNvSpPr/>
          <p:nvPr/>
        </p:nvSpPr>
        <p:spPr>
          <a:xfrm>
            <a:off x="1206360" y="1562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03" name="Google Shape;80;p4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1417680" y="37476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404" name="CustomShape 16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405" name="Group 17"/>
          <p:cNvGrpSpPr/>
          <p:nvPr/>
        </p:nvGrpSpPr>
        <p:grpSpPr>
          <a:xfrm>
            <a:off x="8052840" y="5483520"/>
            <a:ext cx="2641320" cy="1374120"/>
            <a:chOff x="8052840" y="5483520"/>
            <a:chExt cx="2641320" cy="1374120"/>
          </a:xfrm>
        </p:grpSpPr>
        <p:sp>
          <p:nvSpPr>
            <p:cNvPr id="406" name="CustomShape 18"/>
            <p:cNvSpPr/>
            <p:nvPr/>
          </p:nvSpPr>
          <p:spPr>
            <a:xfrm flipH="1" rot="5400000">
              <a:off x="90385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CustomShape 19"/>
            <p:cNvSpPr/>
            <p:nvPr/>
          </p:nvSpPr>
          <p:spPr>
            <a:xfrm flipH="1" rot="5400000">
              <a:off x="8357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CustomShape 20"/>
            <p:cNvSpPr/>
            <p:nvPr/>
          </p:nvSpPr>
          <p:spPr>
            <a:xfrm flipH="1" rot="5400000">
              <a:off x="761112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CustomShape 21"/>
            <p:cNvSpPr/>
            <p:nvPr/>
          </p:nvSpPr>
          <p:spPr>
            <a:xfrm flipH="1" rot="5400000">
              <a:off x="9761400" y="592488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0" name="CustomShape 22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1" name="CustomShape 23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2" name="CustomShape 24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3" name="CustomShape 25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4" name="CustomShape 26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5" name="CustomShape 27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6" name="CustomShape 28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17" name="Google Shape;95;p4" descr=""/>
          <p:cNvPicPr/>
          <p:nvPr/>
        </p:nvPicPr>
        <p:blipFill>
          <a:blip r:embed="rId6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418" name="CustomShape 29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419" name="CustomShape 30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420" name="CustomShape 31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421" name="CustomShape 32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422" name="CustomShape 33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423" name="CustomShape 34"/>
          <p:cNvSpPr/>
          <p:nvPr/>
        </p:nvSpPr>
        <p:spPr>
          <a:xfrm>
            <a:off x="660348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grpSp>
        <p:nvGrpSpPr>
          <p:cNvPr id="424" name="Group 35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425" name="CustomShape 36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CustomShape 37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38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39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CustomShape 40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CustomShape 41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42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CustomShape 43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CustomShape 44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CustomShape 45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5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36" name="PlaceHolder 4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474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475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76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478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479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0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481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2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83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484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5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6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87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8" name="Group 13"/>
          <p:cNvGrpSpPr/>
          <p:nvPr/>
        </p:nvGrpSpPr>
        <p:grpSpPr>
          <a:xfrm>
            <a:off x="8053200" y="5483160"/>
            <a:ext cx="1918440" cy="1374120"/>
            <a:chOff x="8053200" y="5483160"/>
            <a:chExt cx="1918440" cy="1374120"/>
          </a:xfrm>
        </p:grpSpPr>
        <p:sp>
          <p:nvSpPr>
            <p:cNvPr id="489" name="CustomShape 14"/>
            <p:cNvSpPr/>
            <p:nvPr/>
          </p:nvSpPr>
          <p:spPr>
            <a:xfrm flipH="1" rot="5400000">
              <a:off x="903888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CustomShape 15"/>
            <p:cNvSpPr/>
            <p:nvPr/>
          </p:nvSpPr>
          <p:spPr>
            <a:xfrm flipH="1" rot="5400000">
              <a:off x="835776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CustomShape 16"/>
            <p:cNvSpPr/>
            <p:nvPr/>
          </p:nvSpPr>
          <p:spPr>
            <a:xfrm flipH="1" rot="5400000">
              <a:off x="761148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2" name="CustomShape 17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3" name="CustomShape 18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4" name="CustomShape 19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5" name="CustomShape 20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6" name="CustomShape 21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7" name="CustomShape 22"/>
          <p:cNvSpPr/>
          <p:nvPr/>
        </p:nvSpPr>
        <p:spPr>
          <a:xfrm>
            <a:off x="1146600" y="2142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8" name="CustomShape 23"/>
          <p:cNvSpPr/>
          <p:nvPr/>
        </p:nvSpPr>
        <p:spPr>
          <a:xfrm>
            <a:off x="1170000" y="18468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9" name="CustomShape 24"/>
          <p:cNvSpPr/>
          <p:nvPr/>
        </p:nvSpPr>
        <p:spPr>
          <a:xfrm>
            <a:off x="1206360" y="1562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500" name="Google Shape;170;p6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1417680" y="37476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501" name="CustomShape 25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02" name="CustomShape 26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03" name="CustomShape 27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504" name="Group 28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505" name="CustomShape 29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CustomShape 30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CustomShape 31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CustomShape 32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CustomShape 33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CustomShape 34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CustomShape 35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36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3" name="CustomShape 37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CustomShape 38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15" name="Google Shape;185;p6" descr=""/>
          <p:cNvPicPr/>
          <p:nvPr/>
        </p:nvPicPr>
        <p:blipFill>
          <a:blip r:embed="rId6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516" name="CustomShape 39"/>
          <p:cNvSpPr/>
          <p:nvPr/>
        </p:nvSpPr>
        <p:spPr>
          <a:xfrm flipH="1" rot="5400000">
            <a:off x="96948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7" name="CustomShape 40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518" name="CustomShape 41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519" name="CustomShape 42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520" name="CustomShape 43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521" name="CustomShape 44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522" name="CustomShape 45"/>
          <p:cNvSpPr/>
          <p:nvPr/>
        </p:nvSpPr>
        <p:spPr>
          <a:xfrm>
            <a:off x="660348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523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524" name="PlaceHolder 4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562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64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566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567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8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569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570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71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572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573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4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75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13"/>
          <p:cNvSpPr/>
          <p:nvPr/>
        </p:nvSpPr>
        <p:spPr>
          <a:xfrm flipH="1" rot="5400000">
            <a:off x="96948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577" name="Group 14"/>
          <p:cNvGrpSpPr/>
          <p:nvPr/>
        </p:nvGrpSpPr>
        <p:grpSpPr>
          <a:xfrm>
            <a:off x="8053200" y="5483160"/>
            <a:ext cx="1918440" cy="1374120"/>
            <a:chOff x="8053200" y="5483160"/>
            <a:chExt cx="1918440" cy="1374120"/>
          </a:xfrm>
        </p:grpSpPr>
        <p:sp>
          <p:nvSpPr>
            <p:cNvPr id="578" name="CustomShape 15"/>
            <p:cNvSpPr/>
            <p:nvPr/>
          </p:nvSpPr>
          <p:spPr>
            <a:xfrm flipH="1" rot="5400000">
              <a:off x="903888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79" name="CustomShape 16"/>
            <p:cNvSpPr/>
            <p:nvPr/>
          </p:nvSpPr>
          <p:spPr>
            <a:xfrm flipH="1" rot="5400000">
              <a:off x="835776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17"/>
            <p:cNvSpPr/>
            <p:nvPr/>
          </p:nvSpPr>
          <p:spPr>
            <a:xfrm flipH="1" rot="5400000">
              <a:off x="7611480" y="5924520"/>
              <a:ext cx="1374120" cy="49104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1" name="CustomShape 18"/>
          <p:cNvSpPr/>
          <p:nvPr/>
        </p:nvSpPr>
        <p:spPr>
          <a:xfrm rot="5400000">
            <a:off x="1069668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2" name="CustomShape 19"/>
          <p:cNvSpPr/>
          <p:nvPr/>
        </p:nvSpPr>
        <p:spPr>
          <a:xfrm rot="5400000">
            <a:off x="1069668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3" name="CustomShape 20"/>
          <p:cNvSpPr/>
          <p:nvPr/>
        </p:nvSpPr>
        <p:spPr>
          <a:xfrm rot="5400000">
            <a:off x="1069668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4" name="CustomShape 21"/>
          <p:cNvSpPr/>
          <p:nvPr/>
        </p:nvSpPr>
        <p:spPr>
          <a:xfrm rot="5400000">
            <a:off x="1069668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5" name="CustomShape 22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6" name="CustomShape 23"/>
          <p:cNvSpPr/>
          <p:nvPr/>
        </p:nvSpPr>
        <p:spPr>
          <a:xfrm>
            <a:off x="1146600" y="2142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7" name="CustomShape 24"/>
          <p:cNvSpPr/>
          <p:nvPr/>
        </p:nvSpPr>
        <p:spPr>
          <a:xfrm>
            <a:off x="1170000" y="18468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88" name="CustomShape 25"/>
          <p:cNvSpPr/>
          <p:nvPr/>
        </p:nvSpPr>
        <p:spPr>
          <a:xfrm>
            <a:off x="1206360" y="1562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589" name="Google Shape;211;p7" descr=""/>
          <p:cNvPicPr/>
          <p:nvPr/>
        </p:nvPicPr>
        <p:blipFill>
          <a:blip r:embed="rId5">
            <a:alphaModFix amt="14000"/>
          </a:blip>
          <a:stretch/>
        </p:blipFill>
        <p:spPr>
          <a:xfrm>
            <a:off x="1417680" y="37476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590" name="CustomShape 26"/>
          <p:cNvSpPr/>
          <p:nvPr/>
        </p:nvSpPr>
        <p:spPr>
          <a:xfrm flipH="1">
            <a:off x="619776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91" name="CustomShape 27"/>
          <p:cNvSpPr/>
          <p:nvPr/>
        </p:nvSpPr>
        <p:spPr>
          <a:xfrm flipH="1">
            <a:off x="616140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92" name="CustomShape 28"/>
          <p:cNvSpPr/>
          <p:nvPr/>
        </p:nvSpPr>
        <p:spPr>
          <a:xfrm flipH="1">
            <a:off x="615456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593" name="Group 29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594" name="CustomShape 30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5" name="CustomShape 31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6" name="CustomShape 32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7" name="CustomShape 33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8" name="CustomShape 34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CustomShape 35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0" name="CustomShape 36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1" name="CustomShape 37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2" name="CustomShape 38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CustomShape 39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604" name="Google Shape;226;p7" descr=""/>
          <p:cNvPicPr/>
          <p:nvPr/>
        </p:nvPicPr>
        <p:blipFill>
          <a:blip r:embed="rId6">
            <a:alphaModFix amt="14000"/>
          </a:blip>
          <a:stretch/>
        </p:blipFill>
        <p:spPr>
          <a:xfrm>
            <a:off x="6621840" y="386640"/>
            <a:ext cx="4208760" cy="5852160"/>
          </a:xfrm>
          <a:prstGeom prst="rect">
            <a:avLst/>
          </a:prstGeom>
          <a:ln w="0">
            <a:noFill/>
          </a:ln>
        </p:spPr>
      </p:pic>
      <p:sp>
        <p:nvSpPr>
          <p:cNvPr id="605" name="CustomShape 40"/>
          <p:cNvSpPr/>
          <p:nvPr/>
        </p:nvSpPr>
        <p:spPr>
          <a:xfrm rot="5400000">
            <a:off x="10723320" y="719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06" name="CustomShape 41"/>
          <p:cNvSpPr/>
          <p:nvPr/>
        </p:nvSpPr>
        <p:spPr>
          <a:xfrm rot="5400000">
            <a:off x="10723320" y="20336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07" name="CustomShape 42"/>
          <p:cNvSpPr/>
          <p:nvPr/>
        </p:nvSpPr>
        <p:spPr>
          <a:xfrm rot="5400000">
            <a:off x="10723320" y="333828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08" name="CustomShape 43"/>
          <p:cNvSpPr/>
          <p:nvPr/>
        </p:nvSpPr>
        <p:spPr>
          <a:xfrm rot="5400000">
            <a:off x="10723320" y="464292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09" name="CustomShape 44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610" name="CustomShape 45"/>
          <p:cNvSpPr/>
          <p:nvPr/>
        </p:nvSpPr>
        <p:spPr>
          <a:xfrm>
            <a:off x="660348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611" name="PlaceHolder 4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612" name="PlaceHolder 4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 rot="5400000">
            <a:off x="-564840" y="595764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pic>
        <p:nvPicPr>
          <p:cNvPr id="650" name="Google Shape;7;p1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1520"/>
          </a:xfrm>
          <a:prstGeom prst="rect">
            <a:avLst/>
          </a:prstGeom>
          <a:ln w="0">
            <a:noFill/>
          </a:ln>
        </p:spPr>
      </p:pic>
      <p:sp>
        <p:nvSpPr>
          <p:cNvPr id="651" name="CustomShape 2"/>
          <p:cNvSpPr/>
          <p:nvPr/>
        </p:nvSpPr>
        <p:spPr>
          <a:xfrm>
            <a:off x="582480" y="61920"/>
            <a:ext cx="11068200" cy="64890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 w="0">
            <a:noFill/>
          </a:ln>
          <a:effectLst>
            <a:outerShdw algn="tl" blurRad="38100" dir="2700000" dist="126260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52" name="CustomShape 3"/>
          <p:cNvSpPr/>
          <p:nvPr/>
        </p:nvSpPr>
        <p:spPr>
          <a:xfrm>
            <a:off x="681840" y="161280"/>
            <a:ext cx="10850760" cy="6292080"/>
          </a:xfrm>
          <a:prstGeom prst="roundRect">
            <a:avLst>
              <a:gd name="adj" fmla="val 2381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4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654" name="CustomShape 5"/>
          <p:cNvSpPr/>
          <p:nvPr/>
        </p:nvSpPr>
        <p:spPr>
          <a:xfrm rot="5400000">
            <a:off x="-564840" y="329760"/>
            <a:ext cx="14202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0" lang="hr-HR" sz="1400" spc="-1" strike="noStrike">
                <a:solidFill>
                  <a:srgbClr val="000000"/>
                </a:solidFill>
                <a:latin typeface="Barlow Condensed"/>
                <a:ea typeface="Barlow Condensed"/>
              </a:rPr>
              <a:t>SLIDESMANIA.COM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655" name="CustomShape 6"/>
          <p:cNvSpPr/>
          <p:nvPr/>
        </p:nvSpPr>
        <p:spPr>
          <a:xfrm>
            <a:off x="5586840" y="83160"/>
            <a:ext cx="1114200" cy="6464520"/>
          </a:xfrm>
          <a:prstGeom prst="rect">
            <a:avLst/>
          </a:prstGeom>
          <a:solidFill>
            <a:srgbClr val="000000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6" name="Group 7"/>
          <p:cNvGrpSpPr/>
          <p:nvPr/>
        </p:nvGrpSpPr>
        <p:grpSpPr>
          <a:xfrm>
            <a:off x="1699560" y="2135520"/>
            <a:ext cx="3456360" cy="3704040"/>
            <a:chOff x="1699560" y="2135520"/>
            <a:chExt cx="3456360" cy="3704040"/>
          </a:xfrm>
        </p:grpSpPr>
        <p:sp>
          <p:nvSpPr>
            <p:cNvPr id="657" name="CustomShape 8"/>
            <p:cNvSpPr/>
            <p:nvPr/>
          </p:nvSpPr>
          <p:spPr>
            <a:xfrm>
              <a:off x="1699560" y="2135520"/>
              <a:ext cx="3456360" cy="370404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658" name="Google Shape;18;p1" descr=""/>
            <p:cNvPicPr/>
            <p:nvPr/>
          </p:nvPicPr>
          <p:blipFill>
            <a:blip r:embed="rId3"/>
            <a:stretch/>
          </p:blipFill>
          <p:spPr>
            <a:xfrm>
              <a:off x="1882800" y="2596320"/>
              <a:ext cx="3096720" cy="2956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59" name="Group 9"/>
          <p:cNvGrpSpPr/>
          <p:nvPr/>
        </p:nvGrpSpPr>
        <p:grpSpPr>
          <a:xfrm>
            <a:off x="1341720" y="1203120"/>
            <a:ext cx="3709440" cy="3939120"/>
            <a:chOff x="1341720" y="1203120"/>
            <a:chExt cx="3709440" cy="3939120"/>
          </a:xfrm>
        </p:grpSpPr>
        <p:sp>
          <p:nvSpPr>
            <p:cNvPr id="660" name="CustomShape 10"/>
            <p:cNvSpPr/>
            <p:nvPr/>
          </p:nvSpPr>
          <p:spPr>
            <a:xfrm rot="21357000">
              <a:off x="1468080" y="13204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661" name="Google Shape;21;p1" descr=""/>
            <p:cNvPicPr/>
            <p:nvPr/>
          </p:nvPicPr>
          <p:blipFill>
            <a:blip r:embed="rId4"/>
            <a:stretch/>
          </p:blipFill>
          <p:spPr>
            <a:xfrm rot="21356400">
              <a:off x="1661400" y="1780920"/>
              <a:ext cx="309708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62" name="CustomShape 11"/>
          <p:cNvSpPr/>
          <p:nvPr/>
        </p:nvSpPr>
        <p:spPr>
          <a:xfrm rot="10800000">
            <a:off x="1139400" y="4170960"/>
            <a:ext cx="4294080" cy="20700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 w="0">
            <a:noFill/>
          </a:ln>
          <a:effectLst>
            <a:outerShdw blurRad="5080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3" name="CustomShape 12"/>
          <p:cNvSpPr/>
          <p:nvPr/>
        </p:nvSpPr>
        <p:spPr>
          <a:xfrm rot="10800000">
            <a:off x="1224360" y="4288680"/>
            <a:ext cx="4126320" cy="1846080"/>
          </a:xfrm>
          <a:prstGeom prst="round2SameRect">
            <a:avLst>
              <a:gd name="adj1" fmla="val 9978"/>
              <a:gd name="adj2" fmla="val 0"/>
            </a:avLst>
          </a:prstGeom>
          <a:noFill/>
          <a:ln cap="rnd" w="19080">
            <a:solidFill>
              <a:srgbClr val="d8d8d8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13"/>
          <p:cNvSpPr/>
          <p:nvPr/>
        </p:nvSpPr>
        <p:spPr>
          <a:xfrm rot="16200000">
            <a:off x="4713480" y="375120"/>
            <a:ext cx="1157760" cy="491040"/>
          </a:xfrm>
          <a:custGeom>
            <a:avLst/>
            <a:gdLst/>
            <a:ahLst/>
            <a:rect l="l" t="t" r="r" b="b"/>
            <a:pathLst>
              <a:path w="1164139" h="497418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d2c5f"/>
              </a:gs>
              <a:gs pos="50000">
                <a:srgbClr val="fd2c5f"/>
              </a:gs>
              <a:gs pos="100000">
                <a:srgbClr val="fd2c5f"/>
              </a:gs>
            </a:gsLst>
            <a:lin ang="16200000"/>
          </a:gra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5" name="CustomShape 14"/>
          <p:cNvSpPr/>
          <p:nvPr/>
        </p:nvSpPr>
        <p:spPr>
          <a:xfrm flipH="1" rot="5400000">
            <a:off x="236556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6" name="CustomShape 15"/>
          <p:cNvSpPr/>
          <p:nvPr/>
        </p:nvSpPr>
        <p:spPr>
          <a:xfrm flipH="1" rot="5400000">
            <a:off x="166752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7" name="CustomShape 16"/>
          <p:cNvSpPr/>
          <p:nvPr/>
        </p:nvSpPr>
        <p:spPr>
          <a:xfrm flipH="1" rot="5400000">
            <a:off x="96948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8" name="CustomShape 17"/>
          <p:cNvSpPr/>
          <p:nvPr/>
        </p:nvSpPr>
        <p:spPr>
          <a:xfrm flipH="1" rot="5400000">
            <a:off x="3116160" y="5925240"/>
            <a:ext cx="1374120" cy="49104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 w="0">
            <a:noFill/>
          </a:ln>
          <a:effectLst>
            <a:outerShdw algn="tl" blurRad="5080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69" name="CustomShape 18"/>
          <p:cNvSpPr/>
          <p:nvPr/>
        </p:nvSpPr>
        <p:spPr>
          <a:xfrm flipH="1" rot="16200000">
            <a:off x="464040" y="70812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 w="0">
            <a:noFill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0" name="CustomShape 19"/>
          <p:cNvSpPr/>
          <p:nvPr/>
        </p:nvSpPr>
        <p:spPr>
          <a:xfrm flipH="1" rot="16200000">
            <a:off x="464040" y="201276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 w="0">
            <a:noFill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1" name="CustomShape 20"/>
          <p:cNvSpPr/>
          <p:nvPr/>
        </p:nvSpPr>
        <p:spPr>
          <a:xfrm flipH="1" rot="16200000">
            <a:off x="464040" y="3317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 w="0">
            <a:noFill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2" name="CustomShape 21"/>
          <p:cNvSpPr/>
          <p:nvPr/>
        </p:nvSpPr>
        <p:spPr>
          <a:xfrm flipH="1" rot="16200000">
            <a:off x="464040" y="4622400"/>
            <a:ext cx="1078920" cy="4770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 w="0">
            <a:noFill/>
          </a:ln>
          <a:effectLst>
            <a:outerShdw algn="br" blurRad="50800" dir="135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3" name="CustomShape 22"/>
          <p:cNvSpPr/>
          <p:nvPr/>
        </p:nvSpPr>
        <p:spPr>
          <a:xfrm>
            <a:off x="1150920" y="21636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4" name="CustomShape 23"/>
          <p:cNvSpPr/>
          <p:nvPr/>
        </p:nvSpPr>
        <p:spPr>
          <a:xfrm>
            <a:off x="1187280" y="19764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75" name="CustomShape 24"/>
          <p:cNvSpPr/>
          <p:nvPr/>
        </p:nvSpPr>
        <p:spPr>
          <a:xfrm>
            <a:off x="1194120" y="149400"/>
            <a:ext cx="4878360" cy="6226200"/>
          </a:xfrm>
          <a:custGeom>
            <a:avLst/>
            <a:gdLst/>
            <a:ahLst/>
            <a:rect l="l" t="t" r="r" b="b"/>
            <a:pathLst>
              <a:path w="4884666" h="585216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676" name="Google Shape;876;p24" descr=""/>
          <p:cNvPicPr/>
          <p:nvPr/>
        </p:nvPicPr>
        <p:blipFill>
          <a:blip r:embed="rId5">
            <a:alphaModFix amt="14000"/>
          </a:blip>
          <a:stretch/>
        </p:blipFill>
        <p:spPr>
          <a:xfrm flipH="1">
            <a:off x="1409040" y="386640"/>
            <a:ext cx="4208760" cy="5852160"/>
          </a:xfrm>
          <a:prstGeom prst="rect">
            <a:avLst/>
          </a:prstGeom>
          <a:ln w="0">
            <a:noFill/>
          </a:ln>
        </p:spPr>
      </p:pic>
      <p:grpSp>
        <p:nvGrpSpPr>
          <p:cNvPr id="677" name="Group 25"/>
          <p:cNvGrpSpPr/>
          <p:nvPr/>
        </p:nvGrpSpPr>
        <p:grpSpPr>
          <a:xfrm>
            <a:off x="5711040" y="542880"/>
            <a:ext cx="807840" cy="5402880"/>
            <a:chOff x="5711040" y="542880"/>
            <a:chExt cx="807840" cy="5402880"/>
          </a:xfrm>
        </p:grpSpPr>
        <p:sp>
          <p:nvSpPr>
            <p:cNvPr id="678" name="CustomShape 26"/>
            <p:cNvSpPr/>
            <p:nvPr/>
          </p:nvSpPr>
          <p:spPr>
            <a:xfrm>
              <a:off x="5711040" y="5428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CustomShape 27"/>
            <p:cNvSpPr/>
            <p:nvPr/>
          </p:nvSpPr>
          <p:spPr>
            <a:xfrm>
              <a:off x="5711040" y="1125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CustomShape 28"/>
            <p:cNvSpPr/>
            <p:nvPr/>
          </p:nvSpPr>
          <p:spPr>
            <a:xfrm>
              <a:off x="5711040" y="170748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CustomShape 29"/>
            <p:cNvSpPr/>
            <p:nvPr/>
          </p:nvSpPr>
          <p:spPr>
            <a:xfrm>
              <a:off x="5711040" y="22899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CustomShape 30"/>
            <p:cNvSpPr/>
            <p:nvPr/>
          </p:nvSpPr>
          <p:spPr>
            <a:xfrm>
              <a:off x="5711040" y="28724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CustomShape 31"/>
            <p:cNvSpPr/>
            <p:nvPr/>
          </p:nvSpPr>
          <p:spPr>
            <a:xfrm>
              <a:off x="5711040" y="345456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4" name="CustomShape 32"/>
            <p:cNvSpPr/>
            <p:nvPr/>
          </p:nvSpPr>
          <p:spPr>
            <a:xfrm>
              <a:off x="5711040" y="403704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CustomShape 33"/>
            <p:cNvSpPr/>
            <p:nvPr/>
          </p:nvSpPr>
          <p:spPr>
            <a:xfrm>
              <a:off x="5711040" y="46195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CustomShape 34"/>
            <p:cNvSpPr/>
            <p:nvPr/>
          </p:nvSpPr>
          <p:spPr>
            <a:xfrm>
              <a:off x="5711040" y="520200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CustomShape 35"/>
            <p:cNvSpPr/>
            <p:nvPr/>
          </p:nvSpPr>
          <p:spPr>
            <a:xfrm>
              <a:off x="5711040" y="5784120"/>
              <a:ext cx="807840" cy="161640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f7f7f"/>
                </a:gs>
                <a:gs pos="100000">
                  <a:srgbClr val="0c0c0c"/>
                </a:gs>
              </a:gsLst>
              <a:lin ang="0"/>
            </a:gradFill>
            <a:ln w="0">
              <a:noFill/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8" name="CustomShape 36"/>
          <p:cNvSpPr/>
          <p:nvPr/>
        </p:nvSpPr>
        <p:spPr>
          <a:xfrm rot="16200000">
            <a:off x="429840" y="464940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D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89" name="CustomShape 37"/>
          <p:cNvSpPr/>
          <p:nvPr/>
        </p:nvSpPr>
        <p:spPr>
          <a:xfrm rot="16200000">
            <a:off x="429840" y="333504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C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90" name="CustomShape 38"/>
          <p:cNvSpPr/>
          <p:nvPr/>
        </p:nvSpPr>
        <p:spPr>
          <a:xfrm rot="16200000">
            <a:off x="429840" y="203040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B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91" name="CustomShape 39"/>
          <p:cNvSpPr/>
          <p:nvPr/>
        </p:nvSpPr>
        <p:spPr>
          <a:xfrm rot="16200000">
            <a:off x="429840" y="725760"/>
            <a:ext cx="11419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600" spc="-1" strike="noStrike">
                <a:solidFill>
                  <a:srgbClr val="ffffff"/>
                </a:solidFill>
                <a:latin typeface="Dekko"/>
                <a:ea typeface="Dekko"/>
              </a:rPr>
              <a:t>TITLE A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692" name="CustomShape 40"/>
          <p:cNvSpPr/>
          <p:nvPr/>
        </p:nvSpPr>
        <p:spPr>
          <a:xfrm>
            <a:off x="1341360" y="473040"/>
            <a:ext cx="132480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>
                <a:solidFill>
                  <a:srgbClr val="000000"/>
                </a:solidFill>
                <a:latin typeface="Arial"/>
                <a:ea typeface="Arial"/>
              </a:rPr>
              <a:t>DATE: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693" name="CustomShape 41"/>
          <p:cNvSpPr/>
          <p:nvPr/>
        </p:nvSpPr>
        <p:spPr>
          <a:xfrm>
            <a:off x="6668280" y="4993560"/>
            <a:ext cx="4524840" cy="1245240"/>
          </a:xfrm>
          <a:prstGeom prst="rect">
            <a:avLst/>
          </a:prstGeom>
          <a:noFill/>
          <a:ln w="0">
            <a:noFill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b">
            <a:noAutofit/>
          </a:bodyPr>
          <a:p>
            <a:pPr algn="r">
              <a:lnSpc>
                <a:spcPct val="100000"/>
              </a:lnSpc>
            </a:pPr>
            <a:r>
              <a:rPr b="1" lang="hr-HR" sz="6000" spc="-1" strike="noStrike">
                <a:solidFill>
                  <a:srgbClr val="606060"/>
                </a:solidFill>
                <a:latin typeface="Alex Brush"/>
                <a:ea typeface="Alex Brush"/>
              </a:rPr>
              <a:t>Notebook Created by SlidesMania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694" name="PlaceHolder 4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formata teksta naslova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695" name="PlaceHolder 4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formata teksta strukture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strukture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strukture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strukture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strukture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strukture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strukture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9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3507120" y="4963320"/>
            <a:ext cx="4208760" cy="1245240"/>
          </a:xfrm>
          <a:prstGeom prst="rect">
            <a:avLst/>
          </a:prstGeom>
          <a:noFill/>
          <a:ln w="0">
            <a:noFill/>
          </a:ln>
          <a:effectLst>
            <a:outerShdw dir="5400000" dist="1908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b">
            <a:noAutofit/>
          </a:bodyPr>
          <a:p>
            <a:pPr algn="r">
              <a:lnSpc>
                <a:spcPct val="100000"/>
              </a:lnSpc>
            </a:pP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	</a:t>
            </a: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	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733" name="CustomShape 2"/>
          <p:cNvSpPr/>
          <p:nvPr/>
        </p:nvSpPr>
        <p:spPr>
          <a:xfrm>
            <a:off x="7560000" y="599400"/>
            <a:ext cx="3382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Dijana Špoljarić,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stručni suradnik-pedagog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734" name="CustomShape 3"/>
          <p:cNvSpPr/>
          <p:nvPr/>
        </p:nvSpPr>
        <p:spPr>
          <a:xfrm>
            <a:off x="6336000" y="1876680"/>
            <a:ext cx="75430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Priprema  </a:t>
            </a:r>
            <a:endParaRPr b="0" lang="hr-HR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djeteta za</a:t>
            </a:r>
            <a:endParaRPr b="0" lang="hr-HR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polazak</a:t>
            </a:r>
            <a:endParaRPr b="0" lang="hr-HR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u školu</a:t>
            </a:r>
            <a:endParaRPr b="0" lang="hr-HR" sz="5400" spc="-1" strike="noStrike">
              <a:latin typeface="Arial"/>
            </a:endParaRPr>
          </a:p>
        </p:txBody>
      </p:sp>
      <p:pic>
        <p:nvPicPr>
          <p:cNvPr id="735" name="" descr=""/>
          <p:cNvPicPr/>
          <p:nvPr/>
        </p:nvPicPr>
        <p:blipFill>
          <a:blip r:embed="rId1"/>
          <a:stretch/>
        </p:blipFill>
        <p:spPr>
          <a:xfrm>
            <a:off x="792000" y="2160000"/>
            <a:ext cx="5254560" cy="338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"/>
          <p:cNvSpPr/>
          <p:nvPr/>
        </p:nvSpPr>
        <p:spPr>
          <a:xfrm>
            <a:off x="13413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CustomShape 2"/>
          <p:cNvSpPr/>
          <p:nvPr/>
        </p:nvSpPr>
        <p:spPr>
          <a:xfrm>
            <a:off x="1329480" y="1452960"/>
            <a:ext cx="4208760" cy="44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dijete postepeno razvija različite socijalne vještine: suradnju, popuštanje, iskazivanje vlastitih potreba, stvaranje prijateljstava...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što je dijete više među drugom djecom, u igri, to će biti više prilika da se upozna reakcija drugih prema sebi, da se zaštiti, da nauči kako komunicirati...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40" name="CustomShape 3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41" name="CustomShape 4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EMOCIONALNA I SOCIJALNA ZRELOST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42" name="CustomShape 5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3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6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7" name="CustomShape 10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CustomShape 11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9" name="CustomShape 12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0" name="CustomShape 13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CustomShape 14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CustomShape 15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13413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CustomShape 2"/>
          <p:cNvSpPr/>
          <p:nvPr/>
        </p:nvSpPr>
        <p:spPr>
          <a:xfrm>
            <a:off x="1329480" y="1452960"/>
            <a:ext cx="4208760" cy="44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</a:t>
            </a: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razvijenost orijentacije u vremenu i prostoru (gore, dolje, iza, ispred,  ispod, lijevo, desno, jučer, danas, sutra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razvijena grafomotorika – fleksibilnost šake i prstiju (povlači crte prema predlošku, spaja zadane linije od točke do točke, zna napisati svoje ime velikim tiskanim slovima...) 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55" name="CustomShape 3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56" name="CustomShape 4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PSIHOMOTORIČKA ZRELOST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57" name="CustomShape 5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CustomShape 10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CustomShape 11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4" name="CustomShape 12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5" name="CustomShape 13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CustomShape 14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CustomShape 15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CustomShape 1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69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0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1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872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otključavanje i zaključavanje vrata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telefoniranje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poslužiti se mikrovalnom, samostalno spraviti jednostavna obrok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rezanje nožem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znati zatražiti pomoć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poznavati put od kuće do škole, osnovna prometna pravila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73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5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6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7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1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2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CustomShape 17"/>
          <p:cNvSpPr/>
          <p:nvPr/>
        </p:nvSpPr>
        <p:spPr>
          <a:xfrm rot="540000">
            <a:off x="7269840" y="3191760"/>
            <a:ext cx="3180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POTREBNE VJEŠTINE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CustomShape 1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86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7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8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889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zdravstveno-higijenske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navike kulturnog ophođenja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navike opće organiziranosti, točnosti i reda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navike fizičkog rada; sitni kućanski poslovi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navike učenja i intelektualnog rada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90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1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2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3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4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5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6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9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0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CustomShape 17"/>
          <p:cNvSpPr/>
          <p:nvPr/>
        </p:nvSpPr>
        <p:spPr>
          <a:xfrm rot="540000">
            <a:off x="7269840" y="3191760"/>
            <a:ext cx="3180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RAZVIJENE NAVIKE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03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06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1. mjesto gdje se dijete priprema i piše domaću zadaću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2. usredotočenost na zadatak (ometači!)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3. inzistiranje na dovršetku zadatka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907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3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6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7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8" name="CustomShape 17"/>
          <p:cNvSpPr/>
          <p:nvPr/>
        </p:nvSpPr>
        <p:spPr>
          <a:xfrm rot="540000">
            <a:off x="7031880" y="3191400"/>
            <a:ext cx="35967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TRI KLJUČNA KORAKA U RAZVOJU SAMOSTALNOSTI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19" name="CustomShape 18"/>
          <p:cNvSpPr/>
          <p:nvPr/>
        </p:nvSpPr>
        <p:spPr>
          <a:xfrm>
            <a:off x="7488000" y="416880"/>
            <a:ext cx="33087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Svakodnevnim ponavljanjem ovih koraka dijete razvija -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SAMODISCIPLINU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1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24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NAVIKA ODLAGANJA I ZAVLAČENJA poslova koji su djetetu teški i nezanimljivi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NESTRPLJIVI RODITELJI koji ne mogu dočekati da dijete završi posao pa previše pomažu djetetu obavljajući posao umjesto njega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925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0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1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4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5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6" name="CustomShape 17"/>
          <p:cNvSpPr/>
          <p:nvPr/>
        </p:nvSpPr>
        <p:spPr>
          <a:xfrm rot="540000">
            <a:off x="7031880" y="3191400"/>
            <a:ext cx="35967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UZROCI NEDOSTATKA DJEČJE DISCIPLINE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8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41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nedovoljno razvijene intelektualne sposobnosti (pamćenje, zaključivanje, verbaliziranje...)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dnevna neorganiziranost, nepostojanje radnih navika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nedostatak motivacije za učenje, manjak samopouzdanja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nepravilan stav roditelja prema obrazovanju i školi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nerazvijena tehnika čitanja!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942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4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5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6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7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9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0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1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2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CustomShape 17"/>
          <p:cNvSpPr/>
          <p:nvPr/>
        </p:nvSpPr>
        <p:spPr>
          <a:xfrm rot="540000">
            <a:off x="7095240" y="31953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NEUSPJEH UČENIKA U ŠKOLI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55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7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58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prehrana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* poboljšava sposobnost učenja i mentalni razvoj djeteta (voće, povrće, žitarice...)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* neprijatelji – slatkiši, grickalice, brza hrana...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* tjelesna aktivnost vs. ekrani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959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1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3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8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9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0" name="CustomShape 17"/>
          <p:cNvSpPr/>
          <p:nvPr/>
        </p:nvSpPr>
        <p:spPr>
          <a:xfrm rot="540000">
            <a:off x="7093800" y="2837520"/>
            <a:ext cx="3596760" cy="17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ZDRAVLJE DJETETA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„</a:t>
            </a: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Ono smo što jedemo!”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72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4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75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najbolja priprema za školu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ne bilo kakva igra...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...ona u kojoj je dijete zaposleno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...u kojoj razvija svoja osjetila i stječe potrebne vještine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976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8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9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5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6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7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IGRA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89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1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92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igrajmo se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razvrstavanja, zbrajanja i oduzimanja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– sakupimo kamenčiće, stare karte, čepove, kocke ili sl.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u svakodnevnim situacijama npr. u trgovini zamolite dijete da vam doda tri naranče, dva kivija, četiri banane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naučite osnovne mjere (težina, duljina i sl.) tako da vam pomaže u kuhanju i pečenju kolača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993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4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8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9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0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1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2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3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4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IGRA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3507120" y="4963320"/>
            <a:ext cx="4208760" cy="1245240"/>
          </a:xfrm>
          <a:prstGeom prst="rect">
            <a:avLst/>
          </a:prstGeom>
          <a:noFill/>
          <a:ln w="0">
            <a:noFill/>
          </a:ln>
          <a:effectLst>
            <a:outerShdw dir="5400000" dist="1908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b">
            <a:noAutofit/>
          </a:bodyPr>
          <a:p>
            <a:pPr algn="r">
              <a:lnSpc>
                <a:spcPct val="100000"/>
              </a:lnSpc>
            </a:pP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	</a:t>
            </a:r>
            <a:r>
              <a:rPr b="1" lang="hr-HR" sz="5400" spc="-1" strike="noStrike">
                <a:solidFill>
                  <a:srgbClr val="606060"/>
                </a:solidFill>
                <a:latin typeface="Alex Brush"/>
                <a:ea typeface="Alex Brush"/>
              </a:rPr>
              <a:t>	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737" name="CustomShape 2"/>
          <p:cNvSpPr/>
          <p:nvPr/>
        </p:nvSpPr>
        <p:spPr>
          <a:xfrm>
            <a:off x="7560000" y="599400"/>
            <a:ext cx="33825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CustomShape 3"/>
          <p:cNvSpPr/>
          <p:nvPr/>
        </p:nvSpPr>
        <p:spPr>
          <a:xfrm>
            <a:off x="6336000" y="1876680"/>
            <a:ext cx="754308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9" name="" descr=""/>
          <p:cNvPicPr/>
          <p:nvPr/>
        </p:nvPicPr>
        <p:blipFill>
          <a:blip r:embed="rId1"/>
          <a:stretch/>
        </p:blipFill>
        <p:spPr>
          <a:xfrm>
            <a:off x="792000" y="2160000"/>
            <a:ext cx="5254560" cy="3382560"/>
          </a:xfrm>
          <a:prstGeom prst="rect">
            <a:avLst/>
          </a:prstGeom>
          <a:ln w="0">
            <a:noFill/>
          </a:ln>
        </p:spPr>
      </p:pic>
      <p:pic>
        <p:nvPicPr>
          <p:cNvPr id="740" name="" descr=""/>
          <p:cNvPicPr/>
          <p:nvPr/>
        </p:nvPicPr>
        <p:blipFill>
          <a:blip r:embed="rId2"/>
          <a:stretch/>
        </p:blipFill>
        <p:spPr>
          <a:xfrm>
            <a:off x="6336000" y="1461600"/>
            <a:ext cx="4513320" cy="4513320"/>
          </a:xfrm>
          <a:prstGeom prst="rect">
            <a:avLst/>
          </a:prstGeom>
          <a:ln w="0">
            <a:noFill/>
          </a:ln>
        </p:spPr>
      </p:pic>
      <p:sp>
        <p:nvSpPr>
          <p:cNvPr id="741" name="CustomShape 4"/>
          <p:cNvSpPr/>
          <p:nvPr/>
        </p:nvSpPr>
        <p:spPr>
          <a:xfrm>
            <a:off x="720000" y="599400"/>
            <a:ext cx="38163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Skeniranjem QR koda možete pročitati što su roditelji napisali na samom početku predavanja!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06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7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8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09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igrajte –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broj dana 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– svaki dan izaberete jedan broj, izradite ga od neobičnog materijala (npr. od tjestenine ili komadića starog časopisa), stavite ga na svima vidljivo mjesto (npr. hladnjak) i potom cijeli dan tražite taj broj. Ako je to npr. br. 3, režemo sendviče na trećine , brojimo aute do 3, igramo se sa 3 kockice i sl. 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010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1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2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3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5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6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7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8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0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1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IGRA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23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4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5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26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Rezanje škaricama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izvrsna je vježba šake i prstiju, omogućuje vježbanje prstiju kojima će kasnije dijete držati olovku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Izrada kućne slovarice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– na prazne papire koje kasnije uvežete zajedno s djetetom zalijepite jedno od slova abecede – djetetov zadatak je da na papire lijepi slike iz časopisa koje predstavljaju predmete koji počinju na to slovo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027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9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0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1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2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3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4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5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6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7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8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IGRA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40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1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2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43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slovo na slovo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– tko se može sjetiti dužeg niza riječi koje počinju na određeno slovo ili koje završavaju istim glasom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vježbe sinteze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: što čuješ kad kažem : u-li-ca, n-o-s itd…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memori slova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– igra se na isti način kao i memori sa slikama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igre prepoznavanja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– koja je riječ duža, koja kraća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044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5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7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8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9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0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1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2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4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5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IGRA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CustomShape 1"/>
          <p:cNvSpPr/>
          <p:nvPr/>
        </p:nvSpPr>
        <p:spPr>
          <a:xfrm rot="405000">
            <a:off x="7010640" y="195300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57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8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60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igre rimovanja 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– pronađimo riječi koje se rimuju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ispunjavanje radnih listića, razne vježbe pisanja olovkom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061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2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3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4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5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6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7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8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9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0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1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2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IGRA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CustomShape 1"/>
          <p:cNvSpPr/>
          <p:nvPr/>
        </p:nvSpPr>
        <p:spPr>
          <a:xfrm rot="405000">
            <a:off x="7114680" y="191556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74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5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6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77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Kod djeteta razvijajte osjećaj da je jedinstvena i važna osoba sebi i drugima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Pokažite mu da ga cijenite i prihvaćate uvažavajući njegove sposobnosti i interese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Koristite pozitivnu podršku i pohvalu za uložen trud te tako razvijajte osjećaj sigurnosti i samopouzdanja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078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9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0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1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2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3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4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5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6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7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8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9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Nekoliko savjeta...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CustomShape 1"/>
          <p:cNvSpPr/>
          <p:nvPr/>
        </p:nvSpPr>
        <p:spPr>
          <a:xfrm rot="405000">
            <a:off x="7114680" y="191556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91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2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3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094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Nemojte od djeteta očekivati previše(ne mogu sva djeca biti odlikaši)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Izbjegavati stalne kritike i kazne jer one samo produbljuju osjećaj nesigurnosti, neuspjeha, a što ne znači da ih uopće ne treba primjenjivati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Budite dosljedni u stvaranju radnih navika i zahtijevajte prije svega izvršavanje obveza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095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6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7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8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9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0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1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2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3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4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5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6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Nekoliko savjeta...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CustomShape 1"/>
          <p:cNvSpPr/>
          <p:nvPr/>
        </p:nvSpPr>
        <p:spPr>
          <a:xfrm rot="405000">
            <a:off x="7114680" y="191556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08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9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0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111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U kući je važno osigurati mjesto na kojem će dijete stalno raditi te pospremati svoje stvari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Zajedno možete kupiti torbu i školski pribor i urediti radni kutak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U početku učite zajedno s djetetom, ali nikako umjesto njega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Ukažite djetetu na pogreške i uputite ga u samostalno rješavanje zadaće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112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3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4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5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6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7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8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9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0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1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2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3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Nekoliko savjeta...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CustomShape 1"/>
          <p:cNvSpPr/>
          <p:nvPr/>
        </p:nvSpPr>
        <p:spPr>
          <a:xfrm rot="405000">
            <a:off x="7114680" y="1915560"/>
            <a:ext cx="378864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25" name="CustomShape 2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6" name="CustomShape 3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7" name="CustomShape 4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     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128" name="CustomShape 5"/>
          <p:cNvSpPr/>
          <p:nvPr/>
        </p:nvSpPr>
        <p:spPr>
          <a:xfrm>
            <a:off x="1329480" y="576000"/>
            <a:ext cx="4208760" cy="53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Naučite ih da se nose s neuspjehom, da je ocjena relativna i da se upornošću i trudom može ispraviti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Važno je prema školi zauzeti pozitivan stav, što znači ne govoriti pred djecom negativno o učitelju i nastavnom programu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Ostaviti im vremena za igru, i ona moraju imati osjećaj slobodne volje i duha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129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0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1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2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3" name="CustomShape 10"/>
          <p:cNvSpPr/>
          <p:nvPr/>
        </p:nvSpPr>
        <p:spPr>
          <a:xfrm rot="16200000">
            <a:off x="15044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4" name="CustomShape 11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5" name="CustomShape 12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6" name="CustomShape 13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7" name="CustomShape 14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8" name="CustomShape 15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9" name="CustomShape 16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0" name="CustomShape 17"/>
          <p:cNvSpPr/>
          <p:nvPr/>
        </p:nvSpPr>
        <p:spPr>
          <a:xfrm rot="540000">
            <a:off x="7160760" y="2842560"/>
            <a:ext cx="35967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Gochi Hand"/>
                <a:ea typeface="Gochi Hand"/>
              </a:rPr>
              <a:t>Nekoliko savjeta...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CustomShape 1"/>
          <p:cNvSpPr/>
          <p:nvPr/>
        </p:nvSpPr>
        <p:spPr>
          <a:xfrm>
            <a:off x="65991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2" name="CustomShape 2"/>
          <p:cNvSpPr/>
          <p:nvPr/>
        </p:nvSpPr>
        <p:spPr>
          <a:xfrm rot="21375000">
            <a:off x="1803240" y="2106720"/>
            <a:ext cx="2867760" cy="20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143" name="CustomShape 3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4" name="CustomShape 4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5" name="CustomShape 5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6" name="CustomShape 6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7" name="CustomShape 7"/>
          <p:cNvSpPr/>
          <p:nvPr/>
        </p:nvSpPr>
        <p:spPr>
          <a:xfrm rot="16200000">
            <a:off x="70272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8" name="CustomShape 8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9" name="CustomShape 9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0" name="CustomShape 10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1" name="CustomShape 11"/>
          <p:cNvSpPr/>
          <p:nvPr/>
        </p:nvSpPr>
        <p:spPr>
          <a:xfrm rot="16200000">
            <a:off x="10309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2" name="CustomShape 12"/>
          <p:cNvSpPr/>
          <p:nvPr/>
        </p:nvSpPr>
        <p:spPr>
          <a:xfrm>
            <a:off x="6611400" y="635040"/>
            <a:ext cx="4196520" cy="44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Redovito pratite napredovanja svoga djeteta, uključite se u školske aktivnosti i uspostavite partnerski odnos sa školom!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153" name="CustomShape 13"/>
          <p:cNvSpPr/>
          <p:nvPr/>
        </p:nvSpPr>
        <p:spPr>
          <a:xfrm rot="21324600">
            <a:off x="1461600" y="2161800"/>
            <a:ext cx="3378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Za uspjeh djeteta značajna je uloga roditelja!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CustomShape 1"/>
          <p:cNvSpPr/>
          <p:nvPr/>
        </p:nvSpPr>
        <p:spPr>
          <a:xfrm>
            <a:off x="65991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5" name="CustomShape 2"/>
          <p:cNvSpPr/>
          <p:nvPr/>
        </p:nvSpPr>
        <p:spPr>
          <a:xfrm rot="21375000">
            <a:off x="1803240" y="2106720"/>
            <a:ext cx="2867760" cy="20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156" name="CustomShape 3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7" name="CustomShape 4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8" name="CustomShape 5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9" name="CustomShape 6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0" name="CustomShape 7"/>
          <p:cNvSpPr/>
          <p:nvPr/>
        </p:nvSpPr>
        <p:spPr>
          <a:xfrm rot="16200000">
            <a:off x="70272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1" name="CustomShape 8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2" name="CustomShape 9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3" name="CustomShape 10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4" name="CustomShape 11"/>
          <p:cNvSpPr/>
          <p:nvPr/>
        </p:nvSpPr>
        <p:spPr>
          <a:xfrm rot="16200000">
            <a:off x="10309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5" name="CustomShape 12"/>
          <p:cNvSpPr/>
          <p:nvPr/>
        </p:nvSpPr>
        <p:spPr>
          <a:xfrm>
            <a:off x="6683400" y="635040"/>
            <a:ext cx="4196520" cy="44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odredite dnevno vrijeme za razgovor s djetetom o školi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pokažite mu/naučite ga gdje odlaže svoje stvari, gdje i kada se piše domaća zadaća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redovito prekontrolirajte dječji uradak/domaće zadaće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saslušajte dijete kada treba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1166" name="CustomShape 13"/>
          <p:cNvSpPr/>
          <p:nvPr/>
        </p:nvSpPr>
        <p:spPr>
          <a:xfrm rot="21324600">
            <a:off x="1476360" y="2161440"/>
            <a:ext cx="33782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I RODITELJI se moraju potruditi razvijate neke nove navike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65991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CustomShape 2"/>
          <p:cNvSpPr/>
          <p:nvPr/>
        </p:nvSpPr>
        <p:spPr>
          <a:xfrm rot="21375000">
            <a:off x="1803240" y="2106720"/>
            <a:ext cx="2867760" cy="20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744" name="CustomShape 3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CustomShape 4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CustomShape 5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7" name="CustomShape 6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CustomShape 7"/>
          <p:cNvSpPr/>
          <p:nvPr/>
        </p:nvSpPr>
        <p:spPr>
          <a:xfrm rot="16200000">
            <a:off x="70272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8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CustomShape 9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CustomShape 10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CustomShape 11"/>
          <p:cNvSpPr/>
          <p:nvPr/>
        </p:nvSpPr>
        <p:spPr>
          <a:xfrm rot="16200000">
            <a:off x="10309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12"/>
          <p:cNvSpPr/>
          <p:nvPr/>
        </p:nvSpPr>
        <p:spPr>
          <a:xfrm>
            <a:off x="6611400" y="635040"/>
            <a:ext cx="4196520" cy="44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Hoće li moje dijete uspjeti naučiti čitati i pisati?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Kakva će mu biti učiteljica?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Hoće li imati dovoljno razumijevanja?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Hoće li se uklopiti s ostalom djecom u razredu?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Hoće li voljeti školu?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754" name="CustomShape 13"/>
          <p:cNvSpPr/>
          <p:nvPr/>
        </p:nvSpPr>
        <p:spPr>
          <a:xfrm rot="21324600">
            <a:off x="1476360" y="2161440"/>
            <a:ext cx="33782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Pitanja koja roditelji najčešće pitaju ili koja ih najviše brinu!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CustomShape 1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8" name="CustomShape 2"/>
          <p:cNvSpPr/>
          <p:nvPr/>
        </p:nvSpPr>
        <p:spPr>
          <a:xfrm>
            <a:off x="1329480" y="1442160"/>
            <a:ext cx="4208760" cy="45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169" name="CustomShape 3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0" name="CustomShape 4"/>
          <p:cNvSpPr/>
          <p:nvPr/>
        </p:nvSpPr>
        <p:spPr>
          <a:xfrm rot="16200000">
            <a:off x="28706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1" name="CustomShape 5"/>
          <p:cNvSpPr/>
          <p:nvPr/>
        </p:nvSpPr>
        <p:spPr>
          <a:xfrm rot="16200000">
            <a:off x="2218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2" name="CustomShape 6"/>
          <p:cNvSpPr/>
          <p:nvPr/>
        </p:nvSpPr>
        <p:spPr>
          <a:xfrm rot="16200000">
            <a:off x="1482480" y="644004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3" name="CustomShape 7"/>
          <p:cNvSpPr/>
          <p:nvPr/>
        </p:nvSpPr>
        <p:spPr>
          <a:xfrm rot="16200000">
            <a:off x="36010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4" name="CustomShape 8"/>
          <p:cNvSpPr/>
          <p:nvPr/>
        </p:nvSpPr>
        <p:spPr>
          <a:xfrm>
            <a:off x="693720" y="41508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5" name="CustomShape 9"/>
          <p:cNvSpPr/>
          <p:nvPr/>
        </p:nvSpPr>
        <p:spPr>
          <a:xfrm>
            <a:off x="693720" y="30146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6" name="CustomShape 10"/>
          <p:cNvSpPr/>
          <p:nvPr/>
        </p:nvSpPr>
        <p:spPr>
          <a:xfrm>
            <a:off x="693720" y="42926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7" name="CustomShape 11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8" name="CustomShape 12"/>
          <p:cNvSpPr/>
          <p:nvPr/>
        </p:nvSpPr>
        <p:spPr>
          <a:xfrm>
            <a:off x="738360" y="168120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9" name="" descr=""/>
          <p:cNvPicPr/>
          <p:nvPr/>
        </p:nvPicPr>
        <p:blipFill>
          <a:blip r:embed="rId1"/>
          <a:stretch/>
        </p:blipFill>
        <p:spPr>
          <a:xfrm>
            <a:off x="6696000" y="1296000"/>
            <a:ext cx="4607640" cy="4535640"/>
          </a:xfrm>
          <a:prstGeom prst="rect">
            <a:avLst/>
          </a:prstGeom>
          <a:ln w="0">
            <a:noFill/>
          </a:ln>
        </p:spPr>
      </p:pic>
      <p:sp>
        <p:nvSpPr>
          <p:cNvPr id="1180" name="CustomShape 13"/>
          <p:cNvSpPr/>
          <p:nvPr/>
        </p:nvSpPr>
        <p:spPr>
          <a:xfrm>
            <a:off x="2232000" y="2448000"/>
            <a:ext cx="28206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Jedna aktivnost za kraj - odnosno, reakcije roditelja na predavanje!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CustomShape 1"/>
          <p:cNvSpPr/>
          <p:nvPr/>
        </p:nvSpPr>
        <p:spPr>
          <a:xfrm>
            <a:off x="65991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2" name="CustomShape 2"/>
          <p:cNvSpPr/>
          <p:nvPr/>
        </p:nvSpPr>
        <p:spPr>
          <a:xfrm rot="21375000">
            <a:off x="1803240" y="2106720"/>
            <a:ext cx="2867760" cy="20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183" name="CustomShape 3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4" name="CustomShape 4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5" name="CustomShape 5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6" name="CustomShape 6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7" name="CustomShape 7"/>
          <p:cNvSpPr/>
          <p:nvPr/>
        </p:nvSpPr>
        <p:spPr>
          <a:xfrm rot="16200000">
            <a:off x="70272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8" name="CustomShape 8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9" name="CustomShape 9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0" name="CustomShape 10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1" name="CustomShape 11"/>
          <p:cNvSpPr/>
          <p:nvPr/>
        </p:nvSpPr>
        <p:spPr>
          <a:xfrm rot="16200000">
            <a:off x="10309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2" name="CustomShape 12"/>
          <p:cNvSpPr/>
          <p:nvPr/>
        </p:nvSpPr>
        <p:spPr>
          <a:xfrm>
            <a:off x="6683400" y="635040"/>
            <a:ext cx="4196520" cy="44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1193" name="CustomShape 13"/>
          <p:cNvSpPr/>
          <p:nvPr/>
        </p:nvSpPr>
        <p:spPr>
          <a:xfrm rot="21324600">
            <a:off x="1586880" y="1896120"/>
            <a:ext cx="3378240" cy="12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Hvala na pažnji!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194" name="CustomShape 14"/>
          <p:cNvSpPr/>
          <p:nvPr/>
        </p:nvSpPr>
        <p:spPr>
          <a:xfrm>
            <a:off x="7056000" y="1290600"/>
            <a:ext cx="3597120" cy="24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S djecom je potrebna čašica MUDROSTI, bačva RAZUMA i more STRPLJENJA!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300" spc="-1" strike="noStrike">
                <a:solidFill>
                  <a:srgbClr val="171717"/>
                </a:solidFill>
                <a:latin typeface="Dekko"/>
                <a:ea typeface="Dekko"/>
              </a:rPr>
              <a:t>Sv. Franjo Saleški</a:t>
            </a:r>
            <a:endParaRPr b="0" lang="hr-HR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roup 1"/>
          <p:cNvGrpSpPr/>
          <p:nvPr/>
        </p:nvGrpSpPr>
        <p:grpSpPr>
          <a:xfrm>
            <a:off x="1443960" y="1162800"/>
            <a:ext cx="3946680" cy="4156920"/>
            <a:chOff x="1443960" y="1162800"/>
            <a:chExt cx="3946680" cy="4156920"/>
          </a:xfrm>
        </p:grpSpPr>
        <p:sp>
          <p:nvSpPr>
            <p:cNvPr id="756" name="CustomShape 2"/>
            <p:cNvSpPr/>
            <p:nvPr/>
          </p:nvSpPr>
          <p:spPr>
            <a:xfrm rot="21111000">
              <a:off x="1688760" y="13888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757" name="Google Shape;951;p29" descr=""/>
            <p:cNvPicPr/>
            <p:nvPr/>
          </p:nvPicPr>
          <p:blipFill>
            <a:blip r:embed="rId1"/>
            <a:stretch/>
          </p:blipFill>
          <p:spPr>
            <a:xfrm rot="21111000">
              <a:off x="1933560" y="1845000"/>
              <a:ext cx="304776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58" name="CustomShape 3"/>
          <p:cNvSpPr/>
          <p:nvPr/>
        </p:nvSpPr>
        <p:spPr>
          <a:xfrm rot="12941400">
            <a:off x="1424160" y="535536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9" name="CustomShape 4"/>
          <p:cNvSpPr/>
          <p:nvPr/>
        </p:nvSpPr>
        <p:spPr>
          <a:xfrm rot="21114600">
            <a:off x="2019960" y="3138840"/>
            <a:ext cx="2867760" cy="22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00000"/>
              </a:lnSpc>
              <a:spcAft>
                <a:spcPts val="2100"/>
              </a:spcAft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Velika promjena!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760" name="CustomShape 5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6"/>
          <p:cNvSpPr/>
          <p:nvPr/>
        </p:nvSpPr>
        <p:spPr>
          <a:xfrm>
            <a:off x="6650640" y="743040"/>
            <a:ext cx="4208760" cy="52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Početak školske godine velika je promjena u životu djeteta, ali i ostalih ukućana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Uzbudljiv trenutak, ali za neke i popraćen strahom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</a:t>
            </a: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Kako pomoći djetetu da postigne što bolju kontrolu i ravnotežu između onoga što mora i što želi?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Kako mu pomoći da pokaže svoje sposobnosti i da se i dalje uspješno razvija?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762" name="CustomShape 7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CustomShape 8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9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10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CustomShape 11"/>
          <p:cNvSpPr/>
          <p:nvPr/>
        </p:nvSpPr>
        <p:spPr>
          <a:xfrm rot="16200000">
            <a:off x="10309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CustomShape 12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CustomShape 13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9" name="CustomShape 14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0" name="CustomShape 15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1" name="CustomShape 16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CustomShape 17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roup 1"/>
          <p:cNvGrpSpPr/>
          <p:nvPr/>
        </p:nvGrpSpPr>
        <p:grpSpPr>
          <a:xfrm>
            <a:off x="1443960" y="1162800"/>
            <a:ext cx="3946680" cy="4156920"/>
            <a:chOff x="1443960" y="1162800"/>
            <a:chExt cx="3946680" cy="4156920"/>
          </a:xfrm>
        </p:grpSpPr>
        <p:sp>
          <p:nvSpPr>
            <p:cNvPr id="774" name="CustomShape 2"/>
            <p:cNvSpPr/>
            <p:nvPr/>
          </p:nvSpPr>
          <p:spPr>
            <a:xfrm rot="21111000">
              <a:off x="1688760" y="1388880"/>
              <a:ext cx="3456360" cy="3704400"/>
            </a:xfrm>
            <a:custGeom>
              <a:avLst/>
              <a:gdLst/>
              <a:ahLst/>
              <a:rect l="l" t="t" r="r" b="b"/>
              <a:pathLst>
                <a:path w="3462922" h="3710694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  <a:effectLst>
              <a:outerShdw algn="tl" blurRad="5080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775" name="Google Shape;951;p29" descr=""/>
            <p:cNvPicPr/>
            <p:nvPr/>
          </p:nvPicPr>
          <p:blipFill>
            <a:blip r:embed="rId1"/>
            <a:stretch/>
          </p:blipFill>
          <p:spPr>
            <a:xfrm rot="21111000">
              <a:off x="1933560" y="1845000"/>
              <a:ext cx="3047760" cy="2956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76" name="CustomShape 3"/>
          <p:cNvSpPr/>
          <p:nvPr/>
        </p:nvSpPr>
        <p:spPr>
          <a:xfrm rot="12941400">
            <a:off x="1424160" y="535536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CustomShape 4"/>
          <p:cNvSpPr/>
          <p:nvPr/>
        </p:nvSpPr>
        <p:spPr>
          <a:xfrm rot="21114600">
            <a:off x="2019960" y="3138840"/>
            <a:ext cx="2867760" cy="22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00000"/>
              </a:lnSpc>
              <a:spcAft>
                <a:spcPts val="2100"/>
              </a:spcAft>
            </a:pPr>
            <a:r>
              <a:rPr b="1" lang="hr-HR" sz="2400" spc="-1" strike="noStrike">
                <a:solidFill>
                  <a:srgbClr val="171717"/>
                </a:solidFill>
                <a:latin typeface="Dekko"/>
                <a:ea typeface="Dekko"/>
              </a:rPr>
              <a:t>Zrelost djeteta za upis u 1. razred!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778" name="CustomShape 5"/>
          <p:cNvSpPr/>
          <p:nvPr/>
        </p:nvSpPr>
        <p:spPr>
          <a:xfrm>
            <a:off x="1341360" y="655920"/>
            <a:ext cx="419652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CustomShape 6"/>
          <p:cNvSpPr/>
          <p:nvPr/>
        </p:nvSpPr>
        <p:spPr>
          <a:xfrm>
            <a:off x="6650640" y="743040"/>
            <a:ext cx="4208760" cy="52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Tjelesna zrelost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Intelektualna zrelost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-Socijalna i emocionalna zrelost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Psihomotorička zrelost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780" name="CustomShape 7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CustomShape 8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CustomShape 9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CustomShape 10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4" name="CustomShape 11"/>
          <p:cNvSpPr/>
          <p:nvPr/>
        </p:nvSpPr>
        <p:spPr>
          <a:xfrm rot="16200000">
            <a:off x="1030968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CustomShape 12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CustomShape 13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CustomShape 14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CustomShape 15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CustomShape 16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CustomShape 17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CustomShape 1"/>
          <p:cNvSpPr/>
          <p:nvPr/>
        </p:nvSpPr>
        <p:spPr>
          <a:xfrm>
            <a:off x="13413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CustomShape 2"/>
          <p:cNvSpPr/>
          <p:nvPr/>
        </p:nvSpPr>
        <p:spPr>
          <a:xfrm>
            <a:off x="1329480" y="1452960"/>
            <a:ext cx="4208760" cy="44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mjerilo je djetetovo zdravlje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ispituje liječnik školske medicine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tjelesna zrelost – svakodnevni napori, torba...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za uspjeh je nužna dobra razvijenost osjetilnih organa (vid, sluh)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        </a:t>
            </a: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(117-120 cm, oko 20 kg)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793" name="CustomShape 3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94" name="CustomShape 4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TJELESNA ZRELOST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795" name="CustomShape 5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CustomShape 10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CustomShape 11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CustomShape 12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3" name="CustomShape 13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CustomShape 14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15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/>
          <p:cNvSpPr/>
          <p:nvPr/>
        </p:nvSpPr>
        <p:spPr>
          <a:xfrm>
            <a:off x="13413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7" name="CustomShape 2"/>
          <p:cNvSpPr/>
          <p:nvPr/>
        </p:nvSpPr>
        <p:spPr>
          <a:xfrm>
            <a:off x="1329480" y="1452960"/>
            <a:ext cx="4208760" cy="44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uredno razvijena inteligencija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mišljenje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pamćenje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sposobnost učenja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08" name="CustomShape 3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09" name="CustomShape 4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INTELEKTUALNA ZRELOST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10" name="CustomShape 5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2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CustomShape 10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CustomShape 11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CustomShape 12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CustomShape 13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CustomShape 14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CustomShape 15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CustomShape 1"/>
          <p:cNvSpPr/>
          <p:nvPr/>
        </p:nvSpPr>
        <p:spPr>
          <a:xfrm>
            <a:off x="1512000" y="1277640"/>
            <a:ext cx="3954240" cy="39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INTELEKTUALNA ZRELOST OBUHVAĆA: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dobro razvijen govor – izgovor glasova čisto i razgovijetno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glasovna analiza i sinteza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razvijenost pažnje – kod predškolske djece pažnja je nehotična, 10 do 20 minuta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22" name="CustomShape 2"/>
          <p:cNvSpPr/>
          <p:nvPr/>
        </p:nvSpPr>
        <p:spPr>
          <a:xfrm>
            <a:off x="6624000" y="1080000"/>
            <a:ext cx="4098240" cy="43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 matematičko predznanje: pojam para, više, manje, jednako, pojam količine, brojanje do 10, prepoznavanje  brojeva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prepoznavanje i imenovanje boja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  <a:ea typeface="DejaVu Sans"/>
              </a:rPr>
              <a:t>- pamćenje niza riječi; pjesmice, brojalice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CustomShape 1"/>
          <p:cNvSpPr/>
          <p:nvPr/>
        </p:nvSpPr>
        <p:spPr>
          <a:xfrm>
            <a:off x="1341360" y="655920"/>
            <a:ext cx="4208760" cy="5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CustomShape 2"/>
          <p:cNvSpPr/>
          <p:nvPr/>
        </p:nvSpPr>
        <p:spPr>
          <a:xfrm>
            <a:off x="1329480" y="1452960"/>
            <a:ext cx="4208760" cy="44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>
            <a:noAutofit/>
          </a:bodyPr>
          <a:p>
            <a:pPr>
              <a:lnSpc>
                <a:spcPct val="115000"/>
              </a:lnSpc>
              <a:spcAft>
                <a:spcPts val="2100"/>
              </a:spcAft>
            </a:pPr>
            <a:r>
              <a:rPr b="0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- procjenjuje se na temelju ponašanja djeteta u različitim situacijama, odnosno da dijete na prihvatljiv način reagira na uskraćivanje nekih potreba i želja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25" name="CustomShape 3"/>
          <p:cNvSpPr/>
          <p:nvPr/>
        </p:nvSpPr>
        <p:spPr>
          <a:xfrm rot="405000">
            <a:off x="7012800" y="1932120"/>
            <a:ext cx="3454560" cy="3702240"/>
          </a:xfrm>
          <a:custGeom>
            <a:avLst/>
            <a:gdLst/>
            <a:ahLst/>
            <a:rect l="l" t="t" r="r" b="b"/>
            <a:pathLst>
              <a:path w="3462922" h="3710694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  <a:effectLst>
            <a:outerShdw algn="tl" blurRad="50800" dir="2700000" dist="12218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26" name="CustomShape 4"/>
          <p:cNvSpPr/>
          <p:nvPr/>
        </p:nvSpPr>
        <p:spPr>
          <a:xfrm rot="402000">
            <a:off x="7240680" y="2495160"/>
            <a:ext cx="2997720" cy="29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 algn="ctr">
              <a:lnSpc>
                <a:spcPct val="115000"/>
              </a:lnSpc>
              <a:spcAft>
                <a:spcPts val="2100"/>
              </a:spcAft>
            </a:pPr>
            <a:r>
              <a:rPr b="1" lang="hr-HR" sz="2000" spc="-1" strike="noStrike">
                <a:solidFill>
                  <a:srgbClr val="171717"/>
                </a:solidFill>
                <a:latin typeface="Dekko"/>
                <a:ea typeface="Dekko"/>
              </a:rPr>
              <a:t>EMOCIONALNA  I SOCIJALNA ZRELOST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27" name="CustomShape 5"/>
          <p:cNvSpPr/>
          <p:nvPr/>
        </p:nvSpPr>
        <p:spPr>
          <a:xfrm rot="12941400">
            <a:off x="6591600" y="4917600"/>
            <a:ext cx="1667520" cy="473040"/>
          </a:xfrm>
          <a:custGeom>
            <a:avLst/>
            <a:gdLst/>
            <a:ahLst/>
            <a:rect l="l" t="t" r="r" b="b"/>
            <a:pathLst>
              <a:path w="7659384" h="1673412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CustomShape 6"/>
          <p:cNvSpPr/>
          <p:nvPr/>
        </p:nvSpPr>
        <p:spPr>
          <a:xfrm rot="16200000">
            <a:off x="5198400" y="-203760"/>
            <a:ext cx="1785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CustomShape 7"/>
          <p:cNvSpPr/>
          <p:nvPr/>
        </p:nvSpPr>
        <p:spPr>
          <a:xfrm rot="16200000">
            <a:off x="809676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CustomShape 8"/>
          <p:cNvSpPr/>
          <p:nvPr/>
        </p:nvSpPr>
        <p:spPr>
          <a:xfrm rot="16200000">
            <a:off x="887904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CustomShape 9"/>
          <p:cNvSpPr/>
          <p:nvPr/>
        </p:nvSpPr>
        <p:spPr>
          <a:xfrm rot="16200000">
            <a:off x="9527400" y="6399000"/>
            <a:ext cx="365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CustomShape 10"/>
          <p:cNvSpPr/>
          <p:nvPr/>
        </p:nvSpPr>
        <p:spPr>
          <a:xfrm>
            <a:off x="11071800" y="36036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11"/>
          <p:cNvSpPr/>
          <p:nvPr/>
        </p:nvSpPr>
        <p:spPr>
          <a:xfrm>
            <a:off x="11071800" y="29599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CustomShape 12"/>
          <p:cNvSpPr/>
          <p:nvPr/>
        </p:nvSpPr>
        <p:spPr>
          <a:xfrm>
            <a:off x="11071800" y="431424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CustomShape 13"/>
          <p:cNvSpPr/>
          <p:nvPr/>
        </p:nvSpPr>
        <p:spPr>
          <a:xfrm>
            <a:off x="2003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CustomShape 14"/>
          <p:cNvSpPr/>
          <p:nvPr/>
        </p:nvSpPr>
        <p:spPr>
          <a:xfrm>
            <a:off x="7232760" y="416880"/>
            <a:ext cx="2712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CustomShape 15"/>
          <p:cNvSpPr/>
          <p:nvPr/>
        </p:nvSpPr>
        <p:spPr>
          <a:xfrm>
            <a:off x="11071800" y="1660320"/>
            <a:ext cx="430560" cy="11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Application>LibreOffice/7.0.4.2$Windows_X86_64 LibreOffice_project/dcf040e67528d9187c66b2379df5ea4407429775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hr-HR</dc:language>
  <cp:lastModifiedBy/>
  <dcterms:modified xsi:type="dcterms:W3CDTF">2022-05-11T08:46:50Z</dcterms:modified>
  <cp:revision>32</cp:revision>
  <dc:subject/>
  <dc:title/>
</cp:coreProperties>
</file>